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6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8" r:id="rId39"/>
    <p:sldId id="294" r:id="rId40"/>
    <p:sldId id="295" r:id="rId41"/>
    <p:sldId id="296" r:id="rId42"/>
    <p:sldId id="299" r:id="rId43"/>
    <p:sldId id="300" r:id="rId44"/>
    <p:sldId id="301" r:id="rId45"/>
    <p:sldId id="297" r:id="rId46"/>
    <p:sldId id="302" r:id="rId47"/>
    <p:sldId id="303" r:id="rId48"/>
    <p:sldId id="304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1066799"/>
          </a:xfrm>
        </p:spPr>
        <p:txBody>
          <a:bodyPr/>
          <a:lstStyle/>
          <a:p>
            <a:r>
              <a:rPr lang="en-IN" dirty="0" smtClean="0"/>
              <a:t>UNIT - IV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algn="l"/>
            <a:r>
              <a:rPr lang="en-US" b="1" dirty="0"/>
              <a:t>Directing : </a:t>
            </a:r>
            <a:r>
              <a:rPr lang="en-IN" dirty="0" smtClean="0"/>
              <a:t>Nature and Purpose of Directing – Principles-Motivation- </a:t>
            </a:r>
            <a:r>
              <a:rPr lang="en-US" dirty="0" smtClean="0"/>
              <a:t>Meaning – Nature-</a:t>
            </a:r>
            <a:r>
              <a:rPr lang="en-IN" dirty="0" smtClean="0"/>
              <a:t> Importance - Introduction to theories of Motivation.</a:t>
            </a:r>
          </a:p>
          <a:p>
            <a:pPr lvl="0" algn="l">
              <a:spcBef>
                <a:spcPts val="0"/>
              </a:spcBef>
            </a:pPr>
            <a:r>
              <a:rPr lang="en-IN" b="1" dirty="0" smtClean="0"/>
              <a:t>Leadership – </a:t>
            </a:r>
            <a:r>
              <a:rPr lang="en-US" dirty="0" smtClean="0"/>
              <a:t>Meaning - Need </a:t>
            </a:r>
            <a:r>
              <a:rPr lang="en-US" dirty="0"/>
              <a:t>for </a:t>
            </a:r>
            <a:r>
              <a:rPr lang="en-US" dirty="0" smtClean="0"/>
              <a:t>Leadership - </a:t>
            </a:r>
            <a:endParaRPr lang="en-IN" dirty="0" smtClean="0"/>
          </a:p>
          <a:p>
            <a:pPr lvl="0" algn="l">
              <a:spcBef>
                <a:spcPts val="0"/>
              </a:spcBef>
            </a:pPr>
            <a:r>
              <a:rPr lang="en-US" dirty="0" smtClean="0"/>
              <a:t>Styles/Types . </a:t>
            </a:r>
            <a:r>
              <a:rPr lang="en-IN" b="1" dirty="0" smtClean="0"/>
              <a:t>Communication – </a:t>
            </a:r>
            <a:r>
              <a:rPr lang="en-US" dirty="0" smtClean="0"/>
              <a:t>Meaning -</a:t>
            </a:r>
            <a:r>
              <a:rPr lang="en-IN" dirty="0" smtClean="0"/>
              <a:t>Importance </a:t>
            </a:r>
            <a:r>
              <a:rPr lang="en-IN" dirty="0"/>
              <a:t>of </a:t>
            </a:r>
            <a:r>
              <a:rPr lang="en-IN" dirty="0" smtClean="0"/>
              <a:t>Communication - </a:t>
            </a:r>
            <a:r>
              <a:rPr lang="en-IN" dirty="0"/>
              <a:t>Methods of </a:t>
            </a:r>
            <a:r>
              <a:rPr lang="en-IN" dirty="0" smtClean="0"/>
              <a:t>Communication- Types-</a:t>
            </a:r>
            <a:r>
              <a:rPr lang="en-IN" dirty="0"/>
              <a:t>Barriers</a:t>
            </a:r>
            <a:r>
              <a:rPr lang="en-IN" dirty="0" smtClean="0"/>
              <a:t> </a:t>
            </a:r>
          </a:p>
          <a:p>
            <a:pPr lvl="0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25172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IMPORTANCE OF MOTIVATION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 smtClean="0"/>
              <a:t>Maximum utilisation of factors of production</a:t>
            </a:r>
          </a:p>
          <a:p>
            <a:r>
              <a:rPr lang="en-IN" dirty="0" smtClean="0"/>
              <a:t>Willingness to work</a:t>
            </a:r>
          </a:p>
          <a:p>
            <a:r>
              <a:rPr lang="en-IN" dirty="0" smtClean="0"/>
              <a:t>Reduced absenteeism</a:t>
            </a:r>
          </a:p>
          <a:p>
            <a:r>
              <a:rPr lang="en-IN" dirty="0" smtClean="0"/>
              <a:t>Reduced labour turnover</a:t>
            </a:r>
          </a:p>
          <a:p>
            <a:r>
              <a:rPr lang="en-IN" dirty="0" smtClean="0"/>
              <a:t>Availability of right personnel</a:t>
            </a:r>
          </a:p>
          <a:p>
            <a:r>
              <a:rPr lang="en-IN" dirty="0" smtClean="0"/>
              <a:t>Building of good labour relations</a:t>
            </a:r>
          </a:p>
          <a:p>
            <a:r>
              <a:rPr lang="en-IN" dirty="0" smtClean="0"/>
              <a:t>Increase in the efficiency and output</a:t>
            </a:r>
          </a:p>
          <a:p>
            <a:r>
              <a:rPr lang="en-IN" dirty="0" smtClean="0"/>
              <a:t>Sense of belonging</a:t>
            </a:r>
          </a:p>
          <a:p>
            <a:r>
              <a:rPr lang="en-IN" dirty="0" smtClean="0"/>
              <a:t>Basis of co-operation</a:t>
            </a:r>
          </a:p>
          <a:p>
            <a:r>
              <a:rPr lang="en-IN" dirty="0" smtClean="0"/>
              <a:t>Helps in realising organisational goals</a:t>
            </a:r>
          </a:p>
          <a:p>
            <a:r>
              <a:rPr lang="en-IN" dirty="0" smtClean="0"/>
              <a:t>Improvement upon skill and knowledge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99012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MOTIVATION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Negative motivation</a:t>
            </a:r>
          </a:p>
          <a:p>
            <a:r>
              <a:rPr lang="en-IN" dirty="0" smtClean="0"/>
              <a:t>Positive motivation</a:t>
            </a:r>
          </a:p>
          <a:p>
            <a:r>
              <a:rPr lang="en-IN" dirty="0" smtClean="0"/>
              <a:t>Extrinsic motivation</a:t>
            </a:r>
          </a:p>
          <a:p>
            <a:r>
              <a:rPr lang="en-IN" dirty="0" smtClean="0"/>
              <a:t>Intrinsic motivation</a:t>
            </a:r>
          </a:p>
          <a:p>
            <a:r>
              <a:rPr lang="en-IN" dirty="0" smtClean="0"/>
              <a:t>Financial motivation</a:t>
            </a:r>
          </a:p>
          <a:p>
            <a:r>
              <a:rPr lang="en-IN" dirty="0" smtClean="0"/>
              <a:t>Non-financial motivation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8141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Introduction to Theories of Motivation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Maslow’s need priority model</a:t>
            </a:r>
          </a:p>
          <a:p>
            <a:r>
              <a:rPr lang="en-IN" dirty="0" smtClean="0"/>
              <a:t>Herzberg’s two-factor theory</a:t>
            </a:r>
          </a:p>
          <a:p>
            <a:r>
              <a:rPr lang="en-IN" dirty="0" smtClean="0"/>
              <a:t>McGregor’s theory X and theory Y</a:t>
            </a:r>
          </a:p>
          <a:p>
            <a:r>
              <a:rPr lang="en-IN" dirty="0" err="1" smtClean="0"/>
              <a:t>Ouchi’s</a:t>
            </a:r>
            <a:r>
              <a:rPr lang="en-IN" dirty="0" smtClean="0"/>
              <a:t> theory Z</a:t>
            </a:r>
          </a:p>
          <a:p>
            <a:r>
              <a:rPr lang="en-IN" dirty="0" smtClean="0"/>
              <a:t>Achievement motivation model</a:t>
            </a:r>
          </a:p>
          <a:p>
            <a:r>
              <a:rPr lang="en-IN" dirty="0" smtClean="0"/>
              <a:t>Adam’s equity theory</a:t>
            </a:r>
          </a:p>
          <a:p>
            <a:r>
              <a:rPr lang="en-IN" dirty="0" smtClean="0"/>
              <a:t>Vroom’s expectancy theory</a:t>
            </a:r>
          </a:p>
          <a:p>
            <a:r>
              <a:rPr lang="en-IN" dirty="0" smtClean="0"/>
              <a:t>Transactional analysis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35856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Maslow’s need hierarchy theory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Physiological </a:t>
            </a:r>
          </a:p>
          <a:p>
            <a:r>
              <a:rPr lang="en-IN" dirty="0" smtClean="0"/>
              <a:t>Safety (security)</a:t>
            </a:r>
          </a:p>
          <a:p>
            <a:r>
              <a:rPr lang="en-IN" dirty="0" smtClean="0"/>
              <a:t>Social affiliation</a:t>
            </a:r>
          </a:p>
          <a:p>
            <a:r>
              <a:rPr lang="en-IN" dirty="0" smtClean="0"/>
              <a:t>Esteem (achievement)</a:t>
            </a:r>
          </a:p>
          <a:p>
            <a:r>
              <a:rPr lang="en-IN" dirty="0" smtClean="0"/>
              <a:t>Self- actuation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54113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HERZBERG’S THEORY OF MOTIVATION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 smtClean="0"/>
              <a:t>A. HYGIENE FACTORS</a:t>
            </a:r>
          </a:p>
          <a:p>
            <a:r>
              <a:rPr lang="en-IN" dirty="0" smtClean="0"/>
              <a:t>Company policy and administration</a:t>
            </a:r>
          </a:p>
          <a:p>
            <a:r>
              <a:rPr lang="en-IN" dirty="0" smtClean="0"/>
              <a:t>Technical supervision</a:t>
            </a:r>
          </a:p>
          <a:p>
            <a:r>
              <a:rPr lang="en-IN" dirty="0" smtClean="0"/>
              <a:t>Interpersonal relationship with supervisors</a:t>
            </a:r>
          </a:p>
          <a:p>
            <a:r>
              <a:rPr lang="en-IN" dirty="0" smtClean="0"/>
              <a:t>Interpersonal relationship with peers</a:t>
            </a:r>
          </a:p>
          <a:p>
            <a:r>
              <a:rPr lang="en-IN" dirty="0"/>
              <a:t>Interpersonal relationship </a:t>
            </a:r>
            <a:r>
              <a:rPr lang="en-IN" dirty="0" smtClean="0"/>
              <a:t>with subordinates</a:t>
            </a:r>
          </a:p>
          <a:p>
            <a:r>
              <a:rPr lang="en-IN" dirty="0" smtClean="0"/>
              <a:t>Salary</a:t>
            </a:r>
          </a:p>
          <a:p>
            <a:r>
              <a:rPr lang="en-IN" dirty="0" smtClean="0"/>
              <a:t>Job security</a:t>
            </a:r>
          </a:p>
          <a:p>
            <a:r>
              <a:rPr lang="en-IN" dirty="0" smtClean="0"/>
              <a:t>Personal life</a:t>
            </a:r>
          </a:p>
          <a:p>
            <a:r>
              <a:rPr lang="en-IN" dirty="0" smtClean="0"/>
              <a:t>Working condition and</a:t>
            </a:r>
          </a:p>
          <a:p>
            <a:r>
              <a:rPr lang="en-IN" dirty="0" smtClean="0"/>
              <a:t>status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38008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HERZBERG’S THEORY OF </a:t>
            </a:r>
            <a:r>
              <a:rPr lang="en-IN" dirty="0" smtClean="0"/>
              <a:t>MOTIVATION (</a:t>
            </a:r>
            <a:r>
              <a:rPr lang="en-IN" dirty="0" err="1" smtClean="0"/>
              <a:t>cont</a:t>
            </a:r>
            <a:r>
              <a:rPr lang="en-IN" dirty="0" smtClean="0"/>
              <a:t>…)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B. Motivators</a:t>
            </a:r>
          </a:p>
          <a:p>
            <a:r>
              <a:rPr lang="en-IN" dirty="0" smtClean="0"/>
              <a:t>Achievement</a:t>
            </a:r>
          </a:p>
          <a:p>
            <a:r>
              <a:rPr lang="en-IN" dirty="0" smtClean="0"/>
              <a:t>Recognition</a:t>
            </a:r>
          </a:p>
          <a:p>
            <a:r>
              <a:rPr lang="en-IN" dirty="0" smtClean="0"/>
              <a:t>Work itself</a:t>
            </a:r>
          </a:p>
          <a:p>
            <a:r>
              <a:rPr lang="en-IN" dirty="0" smtClean="0"/>
              <a:t>Responsibility</a:t>
            </a:r>
          </a:p>
          <a:p>
            <a:r>
              <a:rPr lang="en-IN" dirty="0" smtClean="0"/>
              <a:t>Advancement and</a:t>
            </a:r>
          </a:p>
          <a:p>
            <a:r>
              <a:rPr lang="en-IN" dirty="0" smtClean="0"/>
              <a:t>Growth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738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COMPARISON OF MASLOW AND HERZBERG MODELS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Isosceles Triangle 3"/>
          <p:cNvSpPr/>
          <p:nvPr/>
        </p:nvSpPr>
        <p:spPr>
          <a:xfrm>
            <a:off x="597617" y="1533832"/>
            <a:ext cx="4362450" cy="4495800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Safety needs</a:t>
            </a:r>
            <a:endParaRPr lang="en-IN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124200" y="2819400"/>
            <a:ext cx="228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715000" y="2042652"/>
            <a:ext cx="2667000" cy="39771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err="1" smtClean="0"/>
              <a:t>kkkk</a:t>
            </a:r>
            <a:endParaRPr lang="en-IN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667105" y="3921224"/>
            <a:ext cx="2228389" cy="33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057400" y="3200400"/>
            <a:ext cx="144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1290637" y="4587363"/>
            <a:ext cx="28956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990600" y="5295900"/>
            <a:ext cx="33528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962400" y="3891115"/>
            <a:ext cx="4419600" cy="282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6033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Difference between Maslow’s and Herzberg’s Model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3218"/>
            <a:ext cx="8458200" cy="4525963"/>
          </a:xfrm>
        </p:spPr>
        <p:txBody>
          <a:bodyPr>
            <a:normAutofit fontScale="92500" lnSpcReduction="10000"/>
          </a:bodyPr>
          <a:lstStyle/>
          <a:p>
            <a:r>
              <a:rPr lang="en-IN" sz="2000" dirty="0" smtClean="0"/>
              <a:t>Matter                                     </a:t>
            </a:r>
            <a:r>
              <a:rPr lang="en-IN" sz="2000" dirty="0" err="1" smtClean="0"/>
              <a:t>Maslow,s</a:t>
            </a:r>
            <a:r>
              <a:rPr lang="en-IN" sz="2000" dirty="0" smtClean="0"/>
              <a:t> model                    Herzberg’s model</a:t>
            </a:r>
          </a:p>
          <a:p>
            <a:endParaRPr lang="en-IN" sz="2000" dirty="0"/>
          </a:p>
          <a:p>
            <a:r>
              <a:rPr lang="en-IN" sz="2000" dirty="0" smtClean="0"/>
              <a:t>Arrangement            Hierarchical arrangement             No such arrangement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                    of  </a:t>
            </a:r>
            <a:r>
              <a:rPr lang="en-IN" sz="2000" dirty="0"/>
              <a:t>needs  </a:t>
            </a:r>
            <a:r>
              <a:rPr lang="en-IN" sz="2000" dirty="0" smtClean="0"/>
              <a:t>                                        of needs.</a:t>
            </a:r>
          </a:p>
          <a:p>
            <a:r>
              <a:rPr lang="en-IN" sz="2000" dirty="0" smtClean="0"/>
              <a:t>Concept                      Unsatisfied needs encourage       Satisfied needs cause     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                   behaviour which cause                  performance            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                    performance.    </a:t>
            </a:r>
          </a:p>
          <a:p>
            <a:r>
              <a:rPr lang="en-IN" sz="2000" dirty="0" err="1" smtClean="0"/>
              <a:t>No.of</a:t>
            </a:r>
            <a:r>
              <a:rPr lang="en-IN" sz="2000" dirty="0" smtClean="0"/>
              <a:t> needs                Five needs                                       Sixteen needs</a:t>
            </a:r>
          </a:p>
          <a:p>
            <a:r>
              <a:rPr lang="en-IN" sz="2000" dirty="0" smtClean="0"/>
              <a:t> Motivators                  All needs are motivators             Only higher order                   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                                                                              needs are motivators.</a:t>
            </a:r>
          </a:p>
          <a:p>
            <a:r>
              <a:rPr lang="en-IN" sz="2000" dirty="0" smtClean="0"/>
              <a:t>Applicability               Need oriented – takes into         Work oriented - 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                   account motivational problems    motivational problems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                    of all workers                                    of professional workers.    </a:t>
            </a:r>
            <a:endParaRPr lang="en-IN" sz="2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667000" y="1600200"/>
            <a:ext cx="152400" cy="457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905500" y="1600200"/>
            <a:ext cx="38100" cy="4879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57200" y="220980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" y="160020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57200" y="1600200"/>
            <a:ext cx="0" cy="502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686800" y="1600200"/>
            <a:ext cx="0" cy="487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6172200"/>
            <a:ext cx="845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395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Difference between Maslow’s and Herzberg’s Model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3218"/>
            <a:ext cx="84582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N" sz="2000" dirty="0" smtClean="0"/>
              <a:t>S.NO                   THEORY X                                                                                        THEORY Y</a:t>
            </a:r>
          </a:p>
          <a:p>
            <a:endParaRPr lang="en-IN" sz="2000" dirty="0"/>
          </a:p>
          <a:p>
            <a:pPr marL="0" indent="0">
              <a:buNone/>
            </a:pPr>
            <a:endParaRPr lang="en-IN" sz="2000" dirty="0" smtClean="0"/>
          </a:p>
          <a:p>
            <a:pPr marL="0" indent="0">
              <a:buNone/>
            </a:pPr>
            <a:r>
              <a:rPr lang="en-IN" sz="2000" dirty="0" smtClean="0"/>
              <a:t>1.          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People dislike work.                                                       1.  Work is as natural as play if the             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                                                                                      situation is positive.</a:t>
            </a:r>
          </a:p>
          <a:p>
            <a:pPr marL="0" indent="0">
              <a:buNone/>
            </a:pPr>
            <a:r>
              <a:rPr lang="en-IN" sz="2000" dirty="0" smtClean="0"/>
              <a:t>2.               People do not accept responsibilities.                         2.  People are ready  to accept   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                                                                                       responsibilities without fear.  </a:t>
            </a:r>
          </a:p>
          <a:p>
            <a:pPr marL="457200" indent="-457200">
              <a:buAutoNum type="arabicPeriod" startAt="3"/>
            </a:pPr>
            <a:r>
              <a:rPr lang="en-IN" sz="2000" dirty="0" smtClean="0"/>
              <a:t>      People are not achievement oriented                         3. People are </a:t>
            </a:r>
            <a:r>
              <a:rPr lang="en-IN" sz="2000" dirty="0"/>
              <a:t>achievement </a:t>
            </a:r>
            <a:r>
              <a:rPr lang="en-IN" sz="2000" dirty="0" smtClean="0"/>
              <a:t>  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                                                                                       oriented.</a:t>
            </a:r>
          </a:p>
          <a:p>
            <a:pPr marL="457200" indent="-457200">
              <a:buAutoNum type="arabicPeriod" startAt="4"/>
            </a:pPr>
            <a:r>
              <a:rPr lang="en-IN" sz="2000" dirty="0" smtClean="0"/>
              <a:t>       People are self-centred.                                                4. People are social.</a:t>
            </a:r>
          </a:p>
          <a:p>
            <a:pPr marL="457200" indent="-457200">
              <a:buAutoNum type="arabicPeriod" startAt="4"/>
            </a:pPr>
            <a:r>
              <a:rPr lang="en-IN" sz="2000" dirty="0" smtClean="0"/>
              <a:t>        Motivation occurs at the lower order                        5. Motivation occur at the higher 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needs.                                                                                order needs as well as lower    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                                                                                      order needs.</a:t>
            </a:r>
          </a:p>
          <a:p>
            <a:pPr marL="0" indent="0">
              <a:buNone/>
            </a:pPr>
            <a:r>
              <a:rPr lang="en-IN" sz="2000" dirty="0" smtClean="0"/>
              <a:t>6.              People must be closely controlled.                               6.  People can be self-directed and   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                                                                                       creative at work if properly  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                                                                                       motivated.    </a:t>
            </a:r>
          </a:p>
          <a:p>
            <a:pPr marL="0" indent="0">
              <a:buNone/>
            </a:pPr>
            <a:r>
              <a:rPr lang="en-IN" sz="2000" dirty="0" smtClean="0"/>
              <a:t>7.              People prefer status quo and security.                         7. People dislike  them but seek change and     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                                                                                                challenge in life and work.</a:t>
            </a:r>
          </a:p>
          <a:p>
            <a:pPr marL="457200" indent="-457200">
              <a:buAutoNum type="arabicPeriod" startAt="8"/>
            </a:pPr>
            <a:r>
              <a:rPr lang="en-IN" sz="2000" dirty="0" smtClean="0"/>
              <a:t>     People are (likely to be) misled by                                 8.  People are alert and know the ways  of the world.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           unscrupulous people since they are simplistic.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675171"/>
            <a:ext cx="0" cy="457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89206" y="1737852"/>
            <a:ext cx="38100" cy="4879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57200" y="220980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" y="160020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57200" y="1600200"/>
            <a:ext cx="0" cy="502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686800" y="1600200"/>
            <a:ext cx="0" cy="487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6172200"/>
            <a:ext cx="845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8555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THEORY X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dirty="0" smtClean="0"/>
              <a:t> Theory X is a traditional approach of management which is based on the old time-honoured assumptions about behaviour.</a:t>
            </a:r>
          </a:p>
          <a:p>
            <a:r>
              <a:rPr lang="en-IN" dirty="0" smtClean="0"/>
              <a:t>This theory regards that management must employ coercive methods and exercise tight control over employees to accomplish the objectives.</a:t>
            </a:r>
          </a:p>
          <a:p>
            <a:r>
              <a:rPr lang="en-IN" dirty="0" smtClean="0"/>
              <a:t>Further, decision-making is the exclusive domain of the management and the workers have to follow the decisions made for them.</a:t>
            </a:r>
          </a:p>
          <a:p>
            <a:r>
              <a:rPr lang="en-IN" dirty="0" smtClean="0"/>
              <a:t>Management is responsible for organising its elements of productive enterprise.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8569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Direction - Meaning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According to Koontz and O’Donnell “Direction is a complex function that includes all those activities which are deigned to encourage subordinates to work efficiently in both the short- and long-run.”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77209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THEORY - 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It is a modern approach of management.</a:t>
            </a:r>
          </a:p>
          <a:p>
            <a:r>
              <a:rPr lang="en-IN" dirty="0" smtClean="0"/>
              <a:t>According to this theory, managers attempt to help their employees to develop and mature by exposing them to progressively less external control, allowing them to assume more and more self-control. </a:t>
            </a:r>
          </a:p>
          <a:p>
            <a:r>
              <a:rPr lang="en-IN" dirty="0" smtClean="0"/>
              <a:t>This theory aims at creating opportunities, removing obstacles, encouraging growth and providing guidance for </a:t>
            </a:r>
            <a:r>
              <a:rPr lang="en-IN" smtClean="0"/>
              <a:t>high output.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973956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MOTIVATIONAL TECHINIQUES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Monetary incentives</a:t>
            </a:r>
          </a:p>
          <a:p>
            <a:r>
              <a:rPr lang="en-IN" dirty="0" smtClean="0"/>
              <a:t>Job- based techniques</a:t>
            </a:r>
          </a:p>
          <a:p>
            <a:r>
              <a:rPr lang="en-IN" dirty="0" smtClean="0"/>
              <a:t>MBO Technique</a:t>
            </a:r>
          </a:p>
          <a:p>
            <a:r>
              <a:rPr lang="en-IN" dirty="0" smtClean="0"/>
              <a:t>Leadership techniques</a:t>
            </a:r>
          </a:p>
          <a:p>
            <a:r>
              <a:rPr lang="en-IN" dirty="0" smtClean="0"/>
              <a:t>Sensitivity training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21337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LEADERSHIP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Definition:</a:t>
            </a:r>
          </a:p>
          <a:p>
            <a:r>
              <a:rPr lang="en-IN" dirty="0" smtClean="0"/>
              <a:t>Koontz and O’Donnell said, “Leadership is generally defined as influence, the art of process of influencing people so that they will strive willingly towards the achievement of group goals”</a:t>
            </a:r>
          </a:p>
          <a:p>
            <a:r>
              <a:rPr lang="en-IN" dirty="0" smtClean="0"/>
              <a:t>Allen, “Leader is one who guides and directs other people. He must give effective direction and purpose.”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98622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NEED OR IMPORTANCE OFLEADERSHIP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 smtClean="0"/>
              <a:t>Perfect organisation structure</a:t>
            </a:r>
          </a:p>
          <a:p>
            <a:r>
              <a:rPr lang="en-IN" dirty="0" smtClean="0"/>
              <a:t>Directing group activities</a:t>
            </a:r>
          </a:p>
          <a:p>
            <a:r>
              <a:rPr lang="en-IN" dirty="0" smtClean="0"/>
              <a:t>Technological, economical and social changes</a:t>
            </a:r>
          </a:p>
          <a:p>
            <a:r>
              <a:rPr lang="en-IN" dirty="0" smtClean="0"/>
              <a:t>Better utilisation of manpower</a:t>
            </a:r>
          </a:p>
          <a:p>
            <a:r>
              <a:rPr lang="en-IN" dirty="0" smtClean="0"/>
              <a:t>Avoiding imbalances</a:t>
            </a:r>
          </a:p>
          <a:p>
            <a:r>
              <a:rPr lang="en-IN" dirty="0" smtClean="0"/>
              <a:t>Source of motivation</a:t>
            </a:r>
          </a:p>
          <a:p>
            <a:r>
              <a:rPr lang="en-IN" dirty="0" smtClean="0"/>
              <a:t>Reconciliation of goals</a:t>
            </a:r>
          </a:p>
          <a:p>
            <a:r>
              <a:rPr lang="en-IN" dirty="0" smtClean="0"/>
              <a:t>Developing good human relations</a:t>
            </a:r>
          </a:p>
          <a:p>
            <a:r>
              <a:rPr lang="en-IN" dirty="0" smtClean="0"/>
              <a:t>Promoting the spirit of co-ordination</a:t>
            </a:r>
          </a:p>
          <a:p>
            <a:r>
              <a:rPr lang="en-IN" dirty="0" smtClean="0"/>
              <a:t>Fulfilling social responsibilities</a:t>
            </a:r>
          </a:p>
          <a:p>
            <a:pPr marL="0" indent="0">
              <a:buNone/>
            </a:pPr>
            <a:r>
              <a:rPr lang="en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649556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APPROACHES OR THEORIES OF LEADERSHIP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/>
              <a:t>1. Triantis's approach or theory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Weaknesses of trait’s theory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A. </a:t>
            </a:r>
            <a:r>
              <a:rPr lang="en-IN" dirty="0"/>
              <a:t>N</a:t>
            </a:r>
            <a:r>
              <a:rPr lang="en-IN" dirty="0" smtClean="0"/>
              <a:t>o common equalities list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B. Measurement of quality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C. No scope for future development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D. No consideration for situational factors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E. No need of uniform traits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781587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APPROACHES OR THEORIES OF </a:t>
            </a:r>
            <a:r>
              <a:rPr lang="en-IN" dirty="0" smtClean="0"/>
              <a:t>LEADERSHIP ( </a:t>
            </a:r>
            <a:r>
              <a:rPr lang="en-IN" dirty="0" err="1" smtClean="0"/>
              <a:t>cont</a:t>
            </a:r>
            <a:r>
              <a:rPr lang="en-IN" dirty="0" smtClean="0"/>
              <a:t>…)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2. Behavioural approach or theory</a:t>
            </a:r>
          </a:p>
          <a:p>
            <a:r>
              <a:rPr lang="en-IN" dirty="0" smtClean="0"/>
              <a:t>3. Situation list </a:t>
            </a:r>
            <a:r>
              <a:rPr lang="en-IN" dirty="0"/>
              <a:t> approach or theory</a:t>
            </a:r>
          </a:p>
          <a:p>
            <a:r>
              <a:rPr lang="en-IN" dirty="0" smtClean="0"/>
              <a:t>4. Follower’s  theory or acceptance theory</a:t>
            </a:r>
          </a:p>
          <a:p>
            <a:r>
              <a:rPr lang="en-IN" dirty="0" smtClean="0"/>
              <a:t>5. System theory or a path-goal theory </a:t>
            </a:r>
            <a:endParaRPr lang="en-IN" dirty="0"/>
          </a:p>
          <a:p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265779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FUNCTIONA OF A LEADER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Taking initiative</a:t>
            </a:r>
          </a:p>
          <a:p>
            <a:r>
              <a:rPr lang="en-IN" dirty="0" smtClean="0"/>
              <a:t>Representation</a:t>
            </a:r>
          </a:p>
          <a:p>
            <a:r>
              <a:rPr lang="en-IN" dirty="0" smtClean="0"/>
              <a:t>Guide</a:t>
            </a:r>
          </a:p>
          <a:p>
            <a:r>
              <a:rPr lang="en-IN" dirty="0" smtClean="0"/>
              <a:t>Encouraging others</a:t>
            </a:r>
          </a:p>
          <a:p>
            <a:r>
              <a:rPr lang="en-IN" dirty="0" smtClean="0"/>
              <a:t>Arbitrator and Mediator</a:t>
            </a:r>
          </a:p>
          <a:p>
            <a:r>
              <a:rPr lang="en-IN" dirty="0" smtClean="0"/>
              <a:t>Planner</a:t>
            </a:r>
          </a:p>
          <a:p>
            <a:r>
              <a:rPr lang="en-IN" dirty="0" smtClean="0"/>
              <a:t>Rewards and punishments</a:t>
            </a:r>
          </a:p>
          <a:p>
            <a:r>
              <a:rPr lang="en-IN" dirty="0" smtClean="0"/>
              <a:t>Integration</a:t>
            </a:r>
          </a:p>
          <a:p>
            <a:r>
              <a:rPr lang="en-IN" dirty="0" smtClean="0"/>
              <a:t>Communication</a:t>
            </a:r>
          </a:p>
          <a:p>
            <a:r>
              <a:rPr lang="en-IN" dirty="0" smtClean="0"/>
              <a:t>production</a:t>
            </a:r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113397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QUALITIES OF LEADERSHIP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Physical appearance and strength</a:t>
            </a:r>
          </a:p>
          <a:p>
            <a:r>
              <a:rPr lang="en-IN" dirty="0" smtClean="0"/>
              <a:t>Mental vigour</a:t>
            </a:r>
          </a:p>
          <a:p>
            <a:r>
              <a:rPr lang="en-IN" dirty="0" smtClean="0"/>
              <a:t>Emotional stability</a:t>
            </a:r>
          </a:p>
          <a:p>
            <a:r>
              <a:rPr lang="en-IN" dirty="0" smtClean="0"/>
              <a:t>Sense of judgement</a:t>
            </a:r>
          </a:p>
          <a:p>
            <a:r>
              <a:rPr lang="en-IN" dirty="0" smtClean="0"/>
              <a:t>Goodwill</a:t>
            </a:r>
          </a:p>
          <a:p>
            <a:r>
              <a:rPr lang="en-IN" dirty="0" smtClean="0"/>
              <a:t>Motivation</a:t>
            </a:r>
          </a:p>
          <a:p>
            <a:r>
              <a:rPr lang="en-IN" dirty="0" smtClean="0"/>
              <a:t>Communication skill</a:t>
            </a:r>
          </a:p>
          <a:p>
            <a:r>
              <a:rPr lang="en-IN" dirty="0" smtClean="0"/>
              <a:t>Guiding ability</a:t>
            </a:r>
          </a:p>
          <a:p>
            <a:r>
              <a:rPr lang="en-IN" dirty="0" smtClean="0"/>
              <a:t>Sociability</a:t>
            </a:r>
          </a:p>
          <a:p>
            <a:r>
              <a:rPr lang="en-IN" dirty="0" smtClean="0"/>
              <a:t>Technical knowledge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499899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LEADERS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1. Autocratic leader</a:t>
            </a:r>
          </a:p>
          <a:p>
            <a:r>
              <a:rPr lang="en-IN" dirty="0" smtClean="0"/>
              <a:t>2. Intellectual leader</a:t>
            </a:r>
          </a:p>
          <a:p>
            <a:r>
              <a:rPr lang="en-IN" dirty="0" smtClean="0"/>
              <a:t>3. Liberal leader</a:t>
            </a:r>
          </a:p>
          <a:p>
            <a:r>
              <a:rPr lang="en-IN" dirty="0" smtClean="0"/>
              <a:t>4. Democratic leader</a:t>
            </a:r>
          </a:p>
          <a:p>
            <a:r>
              <a:rPr lang="en-IN" dirty="0" smtClean="0"/>
              <a:t>5. Institutional leader</a:t>
            </a:r>
          </a:p>
          <a:p>
            <a:r>
              <a:rPr lang="en-IN" dirty="0" smtClean="0"/>
              <a:t>6. Inducing leader</a:t>
            </a:r>
          </a:p>
          <a:p>
            <a:r>
              <a:rPr lang="en-IN" dirty="0" smtClean="0"/>
              <a:t>7. Paternal leader</a:t>
            </a:r>
          </a:p>
          <a:p>
            <a:r>
              <a:rPr lang="en-IN" dirty="0" smtClean="0"/>
              <a:t>8. Creative leader</a:t>
            </a:r>
          </a:p>
          <a:p>
            <a:pPr marL="0" indent="0">
              <a:buNone/>
            </a:pPr>
            <a:r>
              <a:rPr lang="en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8874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TECHNIQUE OF LEADERSHIP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Securing co-operation</a:t>
            </a:r>
          </a:p>
          <a:p>
            <a:r>
              <a:rPr lang="en-IN" dirty="0" smtClean="0"/>
              <a:t>The use of power</a:t>
            </a:r>
          </a:p>
          <a:p>
            <a:r>
              <a:rPr lang="en-IN" dirty="0" smtClean="0"/>
              <a:t>Co-ordination</a:t>
            </a:r>
          </a:p>
          <a:p>
            <a:r>
              <a:rPr lang="en-IN" dirty="0" smtClean="0"/>
              <a:t>Discipline</a:t>
            </a:r>
          </a:p>
          <a:p>
            <a:r>
              <a:rPr lang="en-IN" dirty="0" smtClean="0"/>
              <a:t>Morale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7992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Nature of Directing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Pervasive function</a:t>
            </a:r>
          </a:p>
          <a:p>
            <a:r>
              <a:rPr lang="en-IN" dirty="0" smtClean="0"/>
              <a:t>Continuing function</a:t>
            </a:r>
          </a:p>
          <a:p>
            <a:r>
              <a:rPr lang="en-IN" dirty="0" smtClean="0"/>
              <a:t>Linking function</a:t>
            </a:r>
          </a:p>
          <a:p>
            <a:r>
              <a:rPr lang="en-IN" dirty="0" smtClean="0"/>
              <a:t>Creative function</a:t>
            </a:r>
          </a:p>
          <a:p>
            <a:r>
              <a:rPr lang="en-IN" dirty="0" smtClean="0"/>
              <a:t>Human factor</a:t>
            </a:r>
          </a:p>
          <a:p>
            <a:r>
              <a:rPr lang="en-IN" dirty="0" smtClean="0"/>
              <a:t>Chain of command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225541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CHARECTERSTICS OF LEADERSHIP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There must be followers</a:t>
            </a:r>
          </a:p>
          <a:p>
            <a:r>
              <a:rPr lang="en-IN" dirty="0" smtClean="0"/>
              <a:t>Working relationship between leader and followers</a:t>
            </a:r>
          </a:p>
          <a:p>
            <a:r>
              <a:rPr lang="en-IN" dirty="0" smtClean="0"/>
              <a:t>Personal quality</a:t>
            </a:r>
          </a:p>
          <a:p>
            <a:r>
              <a:rPr lang="en-IN" dirty="0" smtClean="0"/>
              <a:t>Reciprocal relationship</a:t>
            </a:r>
          </a:p>
          <a:p>
            <a:r>
              <a:rPr lang="en-IN" dirty="0" smtClean="0"/>
              <a:t>Community of interests </a:t>
            </a:r>
          </a:p>
          <a:p>
            <a:r>
              <a:rPr lang="en-IN" dirty="0" smtClean="0"/>
              <a:t>Guidance</a:t>
            </a:r>
          </a:p>
          <a:p>
            <a:r>
              <a:rPr lang="en-IN" dirty="0" smtClean="0"/>
              <a:t>Related to a particular situation</a:t>
            </a:r>
          </a:p>
          <a:p>
            <a:r>
              <a:rPr lang="en-IN" dirty="0" smtClean="0"/>
              <a:t>Shard function</a:t>
            </a:r>
          </a:p>
          <a:p>
            <a:r>
              <a:rPr lang="en-IN" dirty="0" smtClean="0"/>
              <a:t>Power relationship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104900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LEADERSHIP STYLES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1. Positive style</a:t>
            </a:r>
          </a:p>
          <a:p>
            <a:r>
              <a:rPr lang="en-IN" dirty="0" smtClean="0"/>
              <a:t>2. Negative style</a:t>
            </a:r>
          </a:p>
          <a:p>
            <a:r>
              <a:rPr lang="en-IN" dirty="0" smtClean="0"/>
              <a:t>3. Autocratic or authoritarian style</a:t>
            </a:r>
          </a:p>
          <a:p>
            <a:pPr>
              <a:buFont typeface="Wingdings" pitchFamily="2" charset="2"/>
              <a:buChar char="Ø"/>
            </a:pPr>
            <a:r>
              <a:rPr lang="en-IN" b="1" dirty="0" smtClean="0"/>
              <a:t>Advantages</a:t>
            </a:r>
          </a:p>
          <a:p>
            <a:pPr marL="514350" indent="-514350">
              <a:buAutoNum type="arabicPeriod"/>
            </a:pPr>
            <a:r>
              <a:rPr lang="en-IN" dirty="0" smtClean="0"/>
              <a:t>It provides strong motivation to the followers</a:t>
            </a:r>
          </a:p>
          <a:p>
            <a:pPr marL="0" indent="0">
              <a:buNone/>
            </a:pPr>
            <a:r>
              <a:rPr lang="en-IN" dirty="0" smtClean="0"/>
              <a:t>2. Quick decision is possible.</a:t>
            </a:r>
          </a:p>
          <a:p>
            <a:pPr marL="0" indent="0">
              <a:buNone/>
            </a:pPr>
            <a:r>
              <a:rPr lang="en-IN" dirty="0" smtClean="0"/>
              <a:t>3. Less talented followers can perform their job effectively.</a:t>
            </a:r>
          </a:p>
          <a:p>
            <a:pPr marL="0" indent="0">
              <a:buNone/>
            </a:pPr>
            <a:r>
              <a:rPr lang="en-IN" dirty="0" smtClean="0"/>
              <a:t>4. Followers need not take any decision.</a:t>
            </a:r>
          </a:p>
          <a:p>
            <a:pPr marL="0" indent="0">
              <a:buNone/>
            </a:pPr>
            <a:r>
              <a:rPr lang="en-IN" dirty="0" smtClean="0"/>
              <a:t>5. Decision-making, planning or organising need no initiative.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036706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3. Autocratic or authoritarian style</a:t>
            </a:r>
            <a:br>
              <a:rPr lang="en-IN" dirty="0"/>
            </a:br>
            <a:r>
              <a:rPr lang="en-IN" dirty="0" smtClean="0"/>
              <a:t>(</a:t>
            </a:r>
            <a:r>
              <a:rPr lang="en-IN" dirty="0" err="1" smtClean="0"/>
              <a:t>cont</a:t>
            </a:r>
            <a:r>
              <a:rPr lang="en-IN" dirty="0" smtClean="0"/>
              <a:t>…)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Disadvantages</a:t>
            </a:r>
          </a:p>
          <a:p>
            <a:r>
              <a:rPr lang="en-IN" dirty="0" smtClean="0"/>
              <a:t>1. Most of the people dislike this style. The reason is that this style has a negative motivation approach.</a:t>
            </a:r>
          </a:p>
          <a:p>
            <a:r>
              <a:rPr lang="en-IN" dirty="0" smtClean="0"/>
              <a:t>2. Frustration, low morale and conflict develop easily under this style. </a:t>
            </a:r>
          </a:p>
          <a:p>
            <a:r>
              <a:rPr lang="en-IN" dirty="0" smtClean="0"/>
              <a:t>3. New ideas or creative ideas cannot applied the followers.</a:t>
            </a:r>
          </a:p>
          <a:p>
            <a:r>
              <a:rPr lang="en-IN" dirty="0" smtClean="0"/>
              <a:t>4. The followers  have no opportunity for development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099183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4. DEMOCRATIC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b="1" dirty="0" smtClean="0"/>
              <a:t>Advantages:</a:t>
            </a:r>
          </a:p>
          <a:p>
            <a:r>
              <a:rPr lang="en-IN" dirty="0" smtClean="0"/>
              <a:t>Consultation gives satisfaction to the followers</a:t>
            </a:r>
          </a:p>
          <a:p>
            <a:r>
              <a:rPr lang="en-IN" dirty="0" smtClean="0"/>
              <a:t>Due recognition is given to the followers. So, they show more interest in increasing the company’s productivity.</a:t>
            </a:r>
          </a:p>
          <a:p>
            <a:r>
              <a:rPr lang="en-IN" dirty="0" smtClean="0"/>
              <a:t>Followers are aware of the activities in the organisation.</a:t>
            </a:r>
          </a:p>
          <a:p>
            <a:r>
              <a:rPr lang="en-IN" dirty="0" smtClean="0"/>
              <a:t>A leader can improve his decision-making ability through consultation with his followers while taking decision.</a:t>
            </a:r>
          </a:p>
          <a:p>
            <a:r>
              <a:rPr lang="en-IN" dirty="0" smtClean="0"/>
              <a:t>Followers get opportunity to show their ability or talent </a:t>
            </a:r>
          </a:p>
        </p:txBody>
      </p:sp>
    </p:spTree>
    <p:extLst>
      <p:ext uri="{BB962C8B-B14F-4D97-AF65-F5344CB8AC3E}">
        <p14:creationId xmlns:p14="http://schemas.microsoft.com/office/powerpoint/2010/main" val="23977663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4. DEMOCRATIC </a:t>
            </a:r>
            <a:r>
              <a:rPr lang="en-IN" dirty="0" smtClean="0"/>
              <a:t>STYLE (</a:t>
            </a:r>
            <a:r>
              <a:rPr lang="en-IN" dirty="0" err="1" smtClean="0"/>
              <a:t>cont</a:t>
            </a:r>
            <a:r>
              <a:rPr lang="en-IN" dirty="0" smtClean="0"/>
              <a:t>…)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b="1" dirty="0" smtClean="0"/>
              <a:t>Disadvantages:</a:t>
            </a:r>
          </a:p>
          <a:p>
            <a:r>
              <a:rPr lang="en-IN" dirty="0" smtClean="0"/>
              <a:t>Decentralisation of power is used only when consultation is made for taking a decision.</a:t>
            </a:r>
          </a:p>
          <a:p>
            <a:r>
              <a:rPr lang="en-IN" dirty="0" smtClean="0"/>
              <a:t>Taking a decision and the implementation of it require more time.</a:t>
            </a:r>
          </a:p>
          <a:p>
            <a:r>
              <a:rPr lang="en-IN" dirty="0" smtClean="0"/>
              <a:t>Follower can dominate the leader.</a:t>
            </a:r>
          </a:p>
          <a:p>
            <a:r>
              <a:rPr lang="en-IN" dirty="0" smtClean="0"/>
              <a:t>A leader can easily shift the responsibility to his followers for failure in taking and implementing a decision.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50814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5. FREE-REIN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b="1" dirty="0" smtClean="0"/>
              <a:t>Advantages:</a:t>
            </a:r>
          </a:p>
          <a:p>
            <a:r>
              <a:rPr lang="en-IN" dirty="0" smtClean="0"/>
              <a:t>Morale and job satisfaction of the followers are increase to some extent.</a:t>
            </a:r>
          </a:p>
          <a:p>
            <a:r>
              <a:rPr lang="en-IN" dirty="0" smtClean="0"/>
              <a:t>The talent of the followers is properly utilised.</a:t>
            </a:r>
          </a:p>
          <a:p>
            <a:r>
              <a:rPr lang="en-IN" dirty="0" smtClean="0"/>
              <a:t>The followers get full opportunity to develop their talents.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934157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5. FREE-REIN </a:t>
            </a:r>
            <a:r>
              <a:rPr lang="en-IN" dirty="0" smtClean="0"/>
              <a:t>STYLE (con…)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Disadvantages:</a:t>
            </a:r>
          </a:p>
          <a:p>
            <a:r>
              <a:rPr lang="en-IN" dirty="0" smtClean="0"/>
              <a:t>The leader does not care to motivate his followers.</a:t>
            </a:r>
          </a:p>
          <a:p>
            <a:r>
              <a:rPr lang="en-IN" dirty="0" smtClean="0"/>
              <a:t>The contribution of a leader is nothing.</a:t>
            </a:r>
          </a:p>
          <a:p>
            <a:r>
              <a:rPr lang="en-IN" dirty="0" smtClean="0"/>
              <a:t>The leader does not support the follower and no guidance is available to the former.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266393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COMMUNICATION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Definition:</a:t>
            </a:r>
          </a:p>
          <a:p>
            <a:r>
              <a:rPr lang="en-IN" dirty="0" smtClean="0"/>
              <a:t>According  to Louis A. Allen</a:t>
            </a:r>
            <a:r>
              <a:rPr lang="en-IN" smtClean="0"/>
              <a:t>,  </a:t>
            </a:r>
            <a:r>
              <a:rPr lang="en-IN" smtClean="0"/>
              <a:t>“Communication </a:t>
            </a:r>
            <a:r>
              <a:rPr lang="en-IN" dirty="0" smtClean="0"/>
              <a:t>is the sum of all the things, one person does  when he wans to create understanding  in the mind of another. It involves a systematic and continuous process of telling, listening and understanding.”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414462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IMPORTANCE OF COMMUNICATION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An aid to managerial performance.</a:t>
            </a:r>
          </a:p>
          <a:p>
            <a:r>
              <a:rPr lang="en-IN" dirty="0" smtClean="0"/>
              <a:t>Achieving co-ordination.</a:t>
            </a:r>
          </a:p>
          <a:p>
            <a:r>
              <a:rPr lang="en-IN" dirty="0" smtClean="0"/>
              <a:t>Helps in smooth working.</a:t>
            </a:r>
          </a:p>
          <a:p>
            <a:r>
              <a:rPr lang="en-IN" dirty="0" smtClean="0"/>
              <a:t>Increase managerial efficiency.</a:t>
            </a:r>
          </a:p>
          <a:p>
            <a:r>
              <a:rPr lang="en-IN" dirty="0" smtClean="0"/>
              <a:t>Helps in decision-making.</a:t>
            </a:r>
          </a:p>
          <a:p>
            <a:r>
              <a:rPr lang="en-IN" dirty="0" smtClean="0"/>
              <a:t>Maintaining industrial peace.</a:t>
            </a:r>
          </a:p>
          <a:p>
            <a:r>
              <a:rPr lang="en-IN" dirty="0" smtClean="0"/>
              <a:t>Aid to leadership.</a:t>
            </a:r>
          </a:p>
          <a:p>
            <a:r>
              <a:rPr lang="en-IN" dirty="0" smtClean="0"/>
              <a:t>Aid to job satisfaction.</a:t>
            </a:r>
          </a:p>
          <a:p>
            <a:r>
              <a:rPr lang="en-IN" dirty="0" smtClean="0"/>
              <a:t>Saving in time.</a:t>
            </a:r>
          </a:p>
          <a:p>
            <a:r>
              <a:rPr lang="en-IN" dirty="0" smtClean="0"/>
              <a:t>Aid to public relation.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678103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EFFECTS OF COMMUNICATION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Successful communication.</a:t>
            </a:r>
          </a:p>
          <a:p>
            <a:r>
              <a:rPr lang="en-IN" dirty="0" smtClean="0"/>
              <a:t>No communication.</a:t>
            </a:r>
          </a:p>
          <a:p>
            <a:r>
              <a:rPr lang="en-IN" dirty="0" smtClean="0"/>
              <a:t>Miscommunication.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70323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PRINCIPLES OF DIRECTION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 smtClean="0"/>
              <a:t>Harmony of objectives</a:t>
            </a:r>
          </a:p>
          <a:p>
            <a:r>
              <a:rPr lang="en-IN" dirty="0" smtClean="0"/>
              <a:t>Maximum individual contribution</a:t>
            </a:r>
          </a:p>
          <a:p>
            <a:r>
              <a:rPr lang="en-IN" dirty="0" smtClean="0"/>
              <a:t>Unit of direction or command</a:t>
            </a:r>
          </a:p>
          <a:p>
            <a:r>
              <a:rPr lang="en-IN" dirty="0" smtClean="0"/>
              <a:t>Efficiency</a:t>
            </a:r>
          </a:p>
          <a:p>
            <a:r>
              <a:rPr lang="en-IN" dirty="0" smtClean="0"/>
              <a:t>Direct supervision</a:t>
            </a:r>
          </a:p>
          <a:p>
            <a:r>
              <a:rPr lang="en-IN" dirty="0" smtClean="0"/>
              <a:t>Feedback information</a:t>
            </a:r>
          </a:p>
          <a:p>
            <a:r>
              <a:rPr lang="en-IN" dirty="0" smtClean="0"/>
              <a:t>Effective communication</a:t>
            </a:r>
          </a:p>
          <a:p>
            <a:r>
              <a:rPr lang="en-IN" dirty="0" smtClean="0"/>
              <a:t>Appropriateness of direct technique</a:t>
            </a:r>
          </a:p>
          <a:p>
            <a:r>
              <a:rPr lang="en-IN" dirty="0" smtClean="0"/>
              <a:t>Efficient control</a:t>
            </a:r>
          </a:p>
          <a:p>
            <a:r>
              <a:rPr lang="en-IN" dirty="0" smtClean="0"/>
              <a:t>Comprehension</a:t>
            </a:r>
          </a:p>
          <a:p>
            <a:r>
              <a:rPr lang="en-IN" dirty="0" smtClean="0"/>
              <a:t>Follow through</a:t>
            </a:r>
          </a:p>
        </p:txBody>
      </p:sp>
    </p:spTree>
    <p:extLst>
      <p:ext uri="{BB962C8B-B14F-4D97-AF65-F5344CB8AC3E}">
        <p14:creationId xmlns:p14="http://schemas.microsoft.com/office/powerpoint/2010/main" val="26463647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OBJECTIVES OF COMMUNICATION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Communicating right information.</a:t>
            </a:r>
          </a:p>
          <a:p>
            <a:r>
              <a:rPr lang="en-IN" dirty="0" smtClean="0"/>
              <a:t>Co-ordination of efforts.</a:t>
            </a:r>
          </a:p>
          <a:p>
            <a:r>
              <a:rPr lang="en-IN" dirty="0" smtClean="0"/>
              <a:t>Development of managerial skill.</a:t>
            </a:r>
          </a:p>
          <a:p>
            <a:r>
              <a:rPr lang="en-IN" dirty="0" smtClean="0"/>
              <a:t>Better industrial relationship.</a:t>
            </a:r>
          </a:p>
          <a:p>
            <a:r>
              <a:rPr lang="en-IN" dirty="0" smtClean="0"/>
              <a:t>Effectiveness of policies.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278818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ELEMENTS OF COMMUNICATION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Information.</a:t>
            </a:r>
          </a:p>
          <a:p>
            <a:r>
              <a:rPr lang="en-IN" dirty="0" smtClean="0"/>
              <a:t>Sender.</a:t>
            </a:r>
          </a:p>
          <a:p>
            <a:r>
              <a:rPr lang="en-IN" dirty="0" smtClean="0"/>
              <a:t>Receiver.</a:t>
            </a:r>
          </a:p>
          <a:p>
            <a:r>
              <a:rPr lang="en-IN" dirty="0" smtClean="0"/>
              <a:t>Communication channel.</a:t>
            </a:r>
          </a:p>
          <a:p>
            <a:r>
              <a:rPr lang="en-IN" dirty="0" smtClean="0"/>
              <a:t>Symbols.</a:t>
            </a:r>
          </a:p>
          <a:p>
            <a:r>
              <a:rPr lang="en-IN" dirty="0" smtClean="0"/>
              <a:t>Feedback.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062758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BARRIERS TO COMMUNICATION (OR) PROBLEMS OF COMMUNICATION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IN" dirty="0" smtClean="0"/>
              <a:t>Noise.</a:t>
            </a:r>
          </a:p>
          <a:p>
            <a:r>
              <a:rPr lang="en-IN" dirty="0" smtClean="0"/>
              <a:t>Missing information.</a:t>
            </a:r>
          </a:p>
          <a:p>
            <a:r>
              <a:rPr lang="en-IN" dirty="0" smtClean="0"/>
              <a:t>Alteration of information.</a:t>
            </a:r>
          </a:p>
          <a:p>
            <a:r>
              <a:rPr lang="en-IN" dirty="0" smtClean="0"/>
              <a:t>Overloading.</a:t>
            </a:r>
          </a:p>
          <a:p>
            <a:r>
              <a:rPr lang="en-IN" dirty="0" smtClean="0"/>
              <a:t>Lack of facility.</a:t>
            </a:r>
          </a:p>
          <a:p>
            <a:r>
              <a:rPr lang="en-IN" dirty="0" smtClean="0"/>
              <a:t>Inadequate policies, rules and procedures.</a:t>
            </a:r>
          </a:p>
          <a:p>
            <a:r>
              <a:rPr lang="en-IN" dirty="0" smtClean="0"/>
              <a:t>Status patterns.</a:t>
            </a:r>
          </a:p>
          <a:p>
            <a:r>
              <a:rPr lang="en-IN" dirty="0" smtClean="0"/>
              <a:t>Lack of attention.</a:t>
            </a:r>
          </a:p>
          <a:p>
            <a:r>
              <a:rPr lang="en-IN" dirty="0" smtClean="0"/>
              <a:t>Quick conclusion.</a:t>
            </a:r>
          </a:p>
          <a:p>
            <a:r>
              <a:rPr lang="en-IN" dirty="0" smtClean="0"/>
              <a:t>Lack of confidence over the communication.</a:t>
            </a:r>
          </a:p>
          <a:p>
            <a:r>
              <a:rPr lang="en-IN" dirty="0" smtClean="0"/>
              <a:t>Improper state of mind.</a:t>
            </a:r>
          </a:p>
          <a:p>
            <a:r>
              <a:rPr lang="en-IN" dirty="0" smtClean="0"/>
              <a:t>Lack of time.</a:t>
            </a:r>
          </a:p>
          <a:p>
            <a:r>
              <a:rPr lang="en-IN" dirty="0" smtClean="0"/>
              <a:t>Badly expressed messages.</a:t>
            </a:r>
          </a:p>
          <a:p>
            <a:r>
              <a:rPr lang="en-IN" dirty="0" smtClean="0"/>
              <a:t>Technical language.</a:t>
            </a:r>
          </a:p>
          <a:p>
            <a:r>
              <a:rPr lang="en-IN" dirty="0" smtClean="0"/>
              <a:t>Poor retention.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148969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CHARACTERISTICS OF EFFECTIVE COMMUNICATION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Complete communication.</a:t>
            </a:r>
          </a:p>
          <a:p>
            <a:r>
              <a:rPr lang="en-IN" dirty="0" smtClean="0"/>
              <a:t>Understanding in the same sense.</a:t>
            </a:r>
          </a:p>
          <a:p>
            <a:r>
              <a:rPr lang="en-IN" dirty="0" smtClean="0"/>
              <a:t>Message to have substance.</a:t>
            </a:r>
          </a:p>
          <a:p>
            <a:r>
              <a:rPr lang="en-IN" dirty="0" smtClean="0"/>
              <a:t>Communication may be oral, written or a gestural.</a:t>
            </a:r>
          </a:p>
          <a:p>
            <a:r>
              <a:rPr lang="en-IN" dirty="0" smtClean="0"/>
              <a:t>Communication may be formal or informal.</a:t>
            </a:r>
          </a:p>
          <a:p>
            <a:r>
              <a:rPr lang="en-IN" dirty="0" smtClean="0"/>
              <a:t>Vital to managerial function.</a:t>
            </a:r>
          </a:p>
          <a:p>
            <a:r>
              <a:rPr lang="en-IN" dirty="0" smtClean="0"/>
              <a:t>Continuous process.</a:t>
            </a:r>
          </a:p>
          <a:p>
            <a:r>
              <a:rPr lang="en-IN" dirty="0" smtClean="0"/>
              <a:t>Mutual understanding.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62283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PROCESS OF COMMUNICATION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Ideation.</a:t>
            </a:r>
          </a:p>
          <a:p>
            <a:r>
              <a:rPr lang="en-IN" dirty="0" smtClean="0"/>
              <a:t>Encoding.</a:t>
            </a:r>
          </a:p>
          <a:p>
            <a:r>
              <a:rPr lang="en-IN" dirty="0" smtClean="0"/>
              <a:t>Transmission.</a:t>
            </a:r>
          </a:p>
          <a:p>
            <a:r>
              <a:rPr lang="en-IN" dirty="0" smtClean="0"/>
              <a:t>Receiving.</a:t>
            </a:r>
          </a:p>
          <a:p>
            <a:r>
              <a:rPr lang="en-IN" dirty="0" smtClean="0"/>
              <a:t>Decoding.</a:t>
            </a:r>
          </a:p>
          <a:p>
            <a:r>
              <a:rPr lang="en-IN" dirty="0" smtClean="0"/>
              <a:t>Action.</a:t>
            </a:r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48739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PRINCIPLES OF EFFECTIVE COMMUNICATION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 smtClean="0"/>
              <a:t>Language.</a:t>
            </a:r>
          </a:p>
          <a:p>
            <a:r>
              <a:rPr lang="en-IN" dirty="0" smtClean="0"/>
              <a:t>Clarity.</a:t>
            </a:r>
          </a:p>
          <a:p>
            <a:r>
              <a:rPr lang="en-IN" dirty="0" smtClean="0"/>
              <a:t>Purpose of communication.</a:t>
            </a:r>
          </a:p>
          <a:p>
            <a:r>
              <a:rPr lang="en-IN" dirty="0" smtClean="0"/>
              <a:t>Physical and human setting.</a:t>
            </a:r>
          </a:p>
          <a:p>
            <a:r>
              <a:rPr lang="en-IN" dirty="0" smtClean="0"/>
              <a:t>Consultation.</a:t>
            </a:r>
          </a:p>
          <a:p>
            <a:r>
              <a:rPr lang="en-IN" dirty="0" smtClean="0"/>
              <a:t>Content of message.</a:t>
            </a:r>
          </a:p>
          <a:p>
            <a:r>
              <a:rPr lang="en-IN" dirty="0" smtClean="0"/>
              <a:t>Follow-up action.</a:t>
            </a:r>
          </a:p>
          <a:p>
            <a:r>
              <a:rPr lang="en-IN" dirty="0" smtClean="0"/>
              <a:t>Time and opportunity.</a:t>
            </a:r>
          </a:p>
          <a:p>
            <a:r>
              <a:rPr lang="en-IN" dirty="0" smtClean="0"/>
              <a:t>Training to the communicators.</a:t>
            </a:r>
          </a:p>
          <a:p>
            <a:r>
              <a:rPr lang="en-IN" dirty="0" smtClean="0"/>
              <a:t>Action support communication</a:t>
            </a:r>
          </a:p>
          <a:p>
            <a:r>
              <a:rPr lang="en-IN" dirty="0" smtClean="0"/>
              <a:t>Personnel cooperation.</a:t>
            </a:r>
          </a:p>
          <a:p>
            <a:r>
              <a:rPr lang="en-IN" dirty="0" smtClean="0"/>
              <a:t>Listening.</a:t>
            </a:r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05179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FACTORS DECIDING THE COMMUNICATION PROGRAMME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Cost.</a:t>
            </a:r>
          </a:p>
          <a:p>
            <a:r>
              <a:rPr lang="en-IN" dirty="0" smtClean="0"/>
              <a:t>Secrecy.</a:t>
            </a:r>
          </a:p>
          <a:p>
            <a:r>
              <a:rPr lang="en-IN" dirty="0"/>
              <a:t>A</a:t>
            </a:r>
            <a:r>
              <a:rPr lang="en-IN" dirty="0" smtClean="0"/>
              <a:t>ccuracy.</a:t>
            </a:r>
          </a:p>
          <a:p>
            <a:r>
              <a:rPr lang="en-IN" dirty="0" smtClean="0"/>
              <a:t>Speed.</a:t>
            </a:r>
          </a:p>
          <a:p>
            <a:r>
              <a:rPr lang="en-IN" dirty="0" smtClean="0"/>
              <a:t>Convenience.</a:t>
            </a:r>
          </a:p>
          <a:p>
            <a:r>
              <a:rPr lang="en-IN" dirty="0" smtClean="0"/>
              <a:t>Suitability.</a:t>
            </a:r>
          </a:p>
          <a:p>
            <a:r>
              <a:rPr lang="en-IN" dirty="0" smtClean="0"/>
              <a:t>Proper recording.</a:t>
            </a:r>
          </a:p>
          <a:p>
            <a:r>
              <a:rPr lang="en-IN" dirty="0" smtClean="0"/>
              <a:t>Expressive.</a:t>
            </a:r>
          </a:p>
          <a:p>
            <a:endParaRPr lang="en-IN" dirty="0" smtClean="0"/>
          </a:p>
          <a:p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415038401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MEDIA OF COMMUNICATION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Bulletin.</a:t>
            </a:r>
          </a:p>
          <a:p>
            <a:r>
              <a:rPr lang="en-IN" dirty="0" smtClean="0"/>
              <a:t>Announcements.</a:t>
            </a:r>
          </a:p>
          <a:p>
            <a:r>
              <a:rPr lang="en-IN" dirty="0" smtClean="0"/>
              <a:t>Meetings.</a:t>
            </a:r>
          </a:p>
          <a:p>
            <a:r>
              <a:rPr lang="en-IN" dirty="0" smtClean="0"/>
              <a:t>Suggestion/grievance boxes.</a:t>
            </a:r>
          </a:p>
          <a:p>
            <a:r>
              <a:rPr lang="en-IN" dirty="0" smtClean="0"/>
              <a:t>Company publications.</a:t>
            </a:r>
          </a:p>
          <a:p>
            <a:pPr marL="0" indent="0">
              <a:buNone/>
            </a:pP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15906029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COMMUNICATION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Formal communication.</a:t>
            </a:r>
          </a:p>
          <a:p>
            <a:r>
              <a:rPr lang="en-IN" dirty="0" smtClean="0"/>
              <a:t>Informal communication.</a:t>
            </a:r>
          </a:p>
          <a:p>
            <a:r>
              <a:rPr lang="en-IN" dirty="0" smtClean="0"/>
              <a:t>Downward communication.</a:t>
            </a:r>
          </a:p>
          <a:p>
            <a:r>
              <a:rPr lang="en-IN" dirty="0" smtClean="0"/>
              <a:t>Upward communication.</a:t>
            </a:r>
          </a:p>
          <a:p>
            <a:r>
              <a:rPr lang="en-IN" dirty="0" smtClean="0"/>
              <a:t>Horizontal communication.</a:t>
            </a:r>
          </a:p>
          <a:p>
            <a:r>
              <a:rPr lang="en-IN" dirty="0" smtClean="0"/>
              <a:t>Oral communication.</a:t>
            </a:r>
          </a:p>
          <a:p>
            <a:r>
              <a:rPr lang="en-IN" dirty="0" smtClean="0"/>
              <a:t>Written communication.</a:t>
            </a:r>
          </a:p>
          <a:p>
            <a:r>
              <a:rPr lang="en-IN" dirty="0" smtClean="0"/>
              <a:t>Note : Each </a:t>
            </a:r>
            <a:r>
              <a:rPr lang="en-IN" smtClean="0"/>
              <a:t>types of communication </a:t>
            </a:r>
            <a:r>
              <a:rPr lang="en-IN" dirty="0" smtClean="0"/>
              <a:t>is having merits and demerits.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28552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Significance / Benefits of Directing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Initiates action</a:t>
            </a:r>
          </a:p>
          <a:p>
            <a:r>
              <a:rPr lang="en-IN" dirty="0" smtClean="0"/>
              <a:t>Ensures coordination</a:t>
            </a:r>
          </a:p>
          <a:p>
            <a:r>
              <a:rPr lang="en-IN" dirty="0" smtClean="0"/>
              <a:t>Improves efficiency</a:t>
            </a:r>
          </a:p>
          <a:p>
            <a:r>
              <a:rPr lang="en-IN" dirty="0" smtClean="0"/>
              <a:t>Facilitates change</a:t>
            </a:r>
          </a:p>
          <a:p>
            <a:r>
              <a:rPr lang="en-IN" dirty="0" smtClean="0"/>
              <a:t>Assists stability and growth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61190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TECHNIQUES OF DIRECTING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Delegation</a:t>
            </a:r>
          </a:p>
          <a:p>
            <a:r>
              <a:rPr lang="en-IN" dirty="0" smtClean="0"/>
              <a:t>Orders and Instructions</a:t>
            </a:r>
          </a:p>
          <a:p>
            <a:r>
              <a:rPr lang="en-IN" dirty="0" smtClean="0"/>
              <a:t>Free-rein direction</a:t>
            </a:r>
          </a:p>
          <a:p>
            <a:r>
              <a:rPr lang="en-IN" dirty="0" smtClean="0"/>
              <a:t>Autocratic direction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36502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Essentials of a good order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dirty="0" smtClean="0"/>
              <a:t>It should be reasonable</a:t>
            </a:r>
          </a:p>
          <a:p>
            <a:r>
              <a:rPr lang="en-IN" dirty="0" smtClean="0"/>
              <a:t>It should be clearly defined and easily understandable</a:t>
            </a:r>
          </a:p>
          <a:p>
            <a:r>
              <a:rPr lang="en-IN" dirty="0" smtClean="0"/>
              <a:t>It should be complete in all aspects</a:t>
            </a:r>
          </a:p>
          <a:p>
            <a:r>
              <a:rPr lang="en-IN" dirty="0" smtClean="0"/>
              <a:t>It should exhort willingness and acceptance from the subordinates</a:t>
            </a:r>
          </a:p>
          <a:p>
            <a:r>
              <a:rPr lang="en-IN" dirty="0" smtClean="0"/>
              <a:t>It should be preferable to an oral order</a:t>
            </a:r>
          </a:p>
          <a:p>
            <a:r>
              <a:rPr lang="en-IN" dirty="0" smtClean="0"/>
              <a:t>It should specify the time within which a job should be completed</a:t>
            </a:r>
          </a:p>
          <a:p>
            <a:r>
              <a:rPr lang="en-IN" dirty="0" smtClean="0"/>
              <a:t>It should be intelligible.</a:t>
            </a:r>
          </a:p>
          <a:p>
            <a:r>
              <a:rPr lang="en-IN" dirty="0" smtClean="0"/>
              <a:t>It should be achieve the objectives of an organisation 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09785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MOTIVATION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According to Beach defines “Motivation as a willingness to expand energy to achieve a goal or a reward.”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22602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NATURE OF MOTIVATION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Unending process</a:t>
            </a:r>
          </a:p>
          <a:p>
            <a:r>
              <a:rPr lang="en-IN" dirty="0" smtClean="0"/>
              <a:t>A psychological concept</a:t>
            </a:r>
          </a:p>
          <a:p>
            <a:r>
              <a:rPr lang="en-IN" dirty="0" smtClean="0"/>
              <a:t>The whole individual is motivated</a:t>
            </a:r>
          </a:p>
          <a:p>
            <a:r>
              <a:rPr lang="en-IN" dirty="0" smtClean="0"/>
              <a:t>Motivation may be financial or non-financial</a:t>
            </a:r>
          </a:p>
          <a:p>
            <a:r>
              <a:rPr lang="en-IN" dirty="0" smtClean="0"/>
              <a:t>Frustrated man cannot be motivated</a:t>
            </a:r>
          </a:p>
          <a:p>
            <a:r>
              <a:rPr lang="en-IN" dirty="0" smtClean="0"/>
              <a:t>Goal are motivators</a:t>
            </a:r>
          </a:p>
          <a:p>
            <a:r>
              <a:rPr lang="en-IN" dirty="0" smtClean="0"/>
              <a:t>Unifying force</a:t>
            </a:r>
          </a:p>
          <a:p>
            <a:r>
              <a:rPr lang="en-IN" dirty="0" smtClean="0"/>
              <a:t>Motivation can be positive or negative</a:t>
            </a:r>
          </a:p>
          <a:p>
            <a:r>
              <a:rPr lang="en-IN" dirty="0" smtClean="0"/>
              <a:t>Motivation and job satisfaction are different.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45457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1904</Words>
  <Application>Microsoft Office PowerPoint</Application>
  <PresentationFormat>On-screen Show (4:3)</PresentationFormat>
  <Paragraphs>397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UNIT - IV</vt:lpstr>
      <vt:lpstr>Direction - Meaning</vt:lpstr>
      <vt:lpstr>Nature of Directing</vt:lpstr>
      <vt:lpstr>PRINCIPLES OF DIRECTION</vt:lpstr>
      <vt:lpstr>Significance / Benefits of Directing</vt:lpstr>
      <vt:lpstr>TECHNIQUES OF DIRECTING</vt:lpstr>
      <vt:lpstr>Essentials of a good order</vt:lpstr>
      <vt:lpstr>MOTIVATION</vt:lpstr>
      <vt:lpstr>NATURE OF MOTIVATION</vt:lpstr>
      <vt:lpstr>IMPORTANCE OF MOTIVATION</vt:lpstr>
      <vt:lpstr>TYPES OF MOTIVATION</vt:lpstr>
      <vt:lpstr>Introduction to Theories of Motivation</vt:lpstr>
      <vt:lpstr>Maslow’s need hierarchy theory</vt:lpstr>
      <vt:lpstr>HERZBERG’S THEORY OF MOTIVATION</vt:lpstr>
      <vt:lpstr>HERZBERG’S THEORY OF MOTIVATION (cont…)</vt:lpstr>
      <vt:lpstr>COMPARISON OF MASLOW AND HERZBERG MODELS</vt:lpstr>
      <vt:lpstr>Difference between Maslow’s and Herzberg’s Model</vt:lpstr>
      <vt:lpstr>Difference between Maslow’s and Herzberg’s Model</vt:lpstr>
      <vt:lpstr>THEORY X</vt:lpstr>
      <vt:lpstr>THEORY - Y</vt:lpstr>
      <vt:lpstr>MOTIVATIONAL TECHINIQUES</vt:lpstr>
      <vt:lpstr>LEADERSHIP</vt:lpstr>
      <vt:lpstr>NEED OR IMPORTANCE OFLEADERSHIP</vt:lpstr>
      <vt:lpstr>APPROACHES OR THEORIES OF LEADERSHIP</vt:lpstr>
      <vt:lpstr>APPROACHES OR THEORIES OF LEADERSHIP ( cont…)</vt:lpstr>
      <vt:lpstr>FUNCTIONA OF A LEADER</vt:lpstr>
      <vt:lpstr>QUALITIES OF LEADERSHIP</vt:lpstr>
      <vt:lpstr>TYPES OF LEADERS</vt:lpstr>
      <vt:lpstr>TECHNIQUE OF LEADERSHIP</vt:lpstr>
      <vt:lpstr>CHARECTERSTICS OF LEADERSHIP</vt:lpstr>
      <vt:lpstr>LEADERSHIP STYLES</vt:lpstr>
      <vt:lpstr>3. Autocratic or authoritarian style (cont…)</vt:lpstr>
      <vt:lpstr>4. DEMOCRATIC STYLE</vt:lpstr>
      <vt:lpstr>4. DEMOCRATIC STYLE (cont…)</vt:lpstr>
      <vt:lpstr>5. FREE-REIN STYLE</vt:lpstr>
      <vt:lpstr>5. FREE-REIN STYLE (con…)</vt:lpstr>
      <vt:lpstr>COMMUNICATION</vt:lpstr>
      <vt:lpstr>IMPORTANCE OF COMMUNICATION</vt:lpstr>
      <vt:lpstr>EFFECTS OF COMMUNICATION</vt:lpstr>
      <vt:lpstr>OBJECTIVES OF COMMUNICATION</vt:lpstr>
      <vt:lpstr>ELEMENTS OF COMMUNICATION</vt:lpstr>
      <vt:lpstr>BARRIERS TO COMMUNICATION (OR) PROBLEMS OF COMMUNICATION</vt:lpstr>
      <vt:lpstr>CHARACTERISTICS OF EFFECTIVE COMMUNICATION</vt:lpstr>
      <vt:lpstr>PROCESS OF COMMUNICATION</vt:lpstr>
      <vt:lpstr>PRINCIPLES OF EFFECTIVE COMMUNICATION</vt:lpstr>
      <vt:lpstr>FACTORS DECIDING THE COMMUNICATION PROGRAMME</vt:lpstr>
      <vt:lpstr>MEDIA OF COMMUNICATION</vt:lpstr>
      <vt:lpstr>TYPES OF COMMUNICATION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- IV</dc:title>
  <dc:creator/>
  <cp:lastModifiedBy>lenovo</cp:lastModifiedBy>
  <cp:revision>45</cp:revision>
  <dcterms:created xsi:type="dcterms:W3CDTF">2006-08-16T00:00:00Z</dcterms:created>
  <dcterms:modified xsi:type="dcterms:W3CDTF">2017-09-20T04:54:00Z</dcterms:modified>
</cp:coreProperties>
</file>